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0" r:id="rId2"/>
    <p:sldId id="560" r:id="rId3"/>
    <p:sldId id="279" r:id="rId4"/>
    <p:sldId id="610" r:id="rId5"/>
    <p:sldId id="523" r:id="rId6"/>
    <p:sldId id="297" r:id="rId7"/>
    <p:sldId id="618" r:id="rId8"/>
    <p:sldId id="620" r:id="rId9"/>
    <p:sldId id="621" r:id="rId10"/>
    <p:sldId id="298" r:id="rId11"/>
    <p:sldId id="529" r:id="rId12"/>
  </p:sldIdLst>
  <p:sldSz cx="12192000" cy="6858000"/>
  <p:notesSz cx="6858000" cy="9144000"/>
  <p:custDataLst>
    <p:tags r:id="rId14"/>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0BE"/>
    <a:srgbClr val="1FE1D8"/>
    <a:srgbClr val="A43E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8" autoAdjust="0"/>
    <p:restoredTop sz="79854" autoAdjust="0"/>
  </p:normalViewPr>
  <p:slideViewPr>
    <p:cSldViewPr snapToGrid="0">
      <p:cViewPr varScale="1">
        <p:scale>
          <a:sx n="79" d="100"/>
          <a:sy n="79" d="100"/>
        </p:scale>
        <p:origin x="2752" y="36"/>
      </p:cViewPr>
      <p:guideLst/>
    </p:cSldViewPr>
  </p:slideViewPr>
  <p:notesTextViewPr>
    <p:cViewPr>
      <p:scale>
        <a:sx n="1" d="1"/>
        <a:sy n="1" d="1"/>
      </p:scale>
      <p:origin x="0" y="0"/>
    </p:cViewPr>
  </p:notesTextViewPr>
  <p:notesViewPr>
    <p:cSldViewPr snapToGrid="0">
      <p:cViewPr varScale="1">
        <p:scale>
          <a:sx n="75" d="100"/>
          <a:sy n="75" d="100"/>
        </p:scale>
        <p:origin x="1760"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8318C3-1E96-42C5-9B05-8A7A127E37AF}" type="datetimeFigureOut">
              <a:rPr lang="nl-NL" smtClean="0"/>
              <a:t>10-10-2024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35953-952D-4041-8449-472F5875E5DC}" type="slidenum">
              <a:rPr lang="nl-NL" smtClean="0"/>
              <a:t>‹nr.›</a:t>
            </a:fld>
            <a:endParaRPr lang="nl-NL"/>
          </a:p>
        </p:txBody>
      </p:sp>
    </p:spTree>
    <p:extLst>
      <p:ext uri="{BB962C8B-B14F-4D97-AF65-F5344CB8AC3E}">
        <p14:creationId xmlns:p14="http://schemas.microsoft.com/office/powerpoint/2010/main" val="1616933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A35953-952D-4041-8449-472F5875E5DC}" type="slidenum">
              <a:rPr lang="nl-NL" smtClean="0"/>
              <a:t>1</a:t>
            </a:fld>
            <a:endParaRPr lang="nl-NL"/>
          </a:p>
        </p:txBody>
      </p:sp>
    </p:spTree>
    <p:extLst>
      <p:ext uri="{BB962C8B-B14F-4D97-AF65-F5344CB8AC3E}">
        <p14:creationId xmlns:p14="http://schemas.microsoft.com/office/powerpoint/2010/main" val="1556131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10</a:t>
            </a:fld>
            <a:endParaRPr lang="nl-NL"/>
          </a:p>
        </p:txBody>
      </p:sp>
    </p:spTree>
    <p:extLst>
      <p:ext uri="{BB962C8B-B14F-4D97-AF65-F5344CB8AC3E}">
        <p14:creationId xmlns:p14="http://schemas.microsoft.com/office/powerpoint/2010/main" val="1652984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A35953-952D-4041-8449-472F5875E5DC}" type="slidenum">
              <a:rPr lang="nl-NL" smtClean="0"/>
              <a:t>11</a:t>
            </a:fld>
            <a:endParaRPr lang="nl-NL"/>
          </a:p>
        </p:txBody>
      </p:sp>
    </p:spTree>
    <p:extLst>
      <p:ext uri="{BB962C8B-B14F-4D97-AF65-F5344CB8AC3E}">
        <p14:creationId xmlns:p14="http://schemas.microsoft.com/office/powerpoint/2010/main" val="2076829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3CB18-C93C-A696-A5D2-4FC8E7DDFFB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6FDD9A2-8FB1-802E-0557-C01B316F326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472073A-5B6E-356D-B291-CF3AD9D1C536}"/>
              </a:ext>
            </a:extLst>
          </p:cNvPr>
          <p:cNvSpPr>
            <a:spLocks noGrp="1"/>
          </p:cNvSpPr>
          <p:nvPr>
            <p:ph type="body" idx="1"/>
          </p:nvPr>
        </p:nvSpPr>
        <p:spPr/>
        <p:txBody>
          <a:bodyPr/>
          <a:lstStyle/>
          <a:p>
            <a:r>
              <a:rPr lang="nl-NL" dirty="0"/>
              <a:t>De </a:t>
            </a:r>
            <a:r>
              <a:rPr lang="nl-NL" dirty="0" err="1"/>
              <a:t>Ombudsvisie</a:t>
            </a:r>
            <a:r>
              <a:rPr lang="nl-NL" dirty="0"/>
              <a:t> PK is er voor elke uiting van ongenoegen. Dus ook voor klachten waarvan je juridisch gezien misschien tot de conclusie komt dat ze niet ontvankelijk zijn. Wat houdt die visie dan in?</a:t>
            </a:r>
          </a:p>
        </p:txBody>
      </p:sp>
      <p:sp>
        <p:nvSpPr>
          <p:cNvPr id="4" name="Tijdelijke aanduiding voor dianummer 3">
            <a:extLst>
              <a:ext uri="{FF2B5EF4-FFF2-40B4-BE49-F238E27FC236}">
                <a16:creationId xmlns:a16="http://schemas.microsoft.com/office/drawing/2014/main" id="{0C8E3131-5EF8-2D55-7428-F89E04206236}"/>
              </a:ext>
            </a:extLst>
          </p:cNvPr>
          <p:cNvSpPr>
            <a:spLocks noGrp="1"/>
          </p:cNvSpPr>
          <p:nvPr>
            <p:ph type="sldNum" sz="quarter" idx="5"/>
          </p:nvPr>
        </p:nvSpPr>
        <p:spPr/>
        <p:txBody>
          <a:bodyPr/>
          <a:lstStyle/>
          <a:p>
            <a:fld id="{9E867B19-3F3C-B04B-9903-6338AE5C1A35}" type="slidenum">
              <a:rPr lang="nl-NL" smtClean="0"/>
              <a:t>2</a:t>
            </a:fld>
            <a:endParaRPr lang="nl-NL"/>
          </a:p>
        </p:txBody>
      </p:sp>
    </p:spTree>
    <p:extLst>
      <p:ext uri="{BB962C8B-B14F-4D97-AF65-F5344CB8AC3E}">
        <p14:creationId xmlns:p14="http://schemas.microsoft.com/office/powerpoint/2010/main" val="2217423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Allereerst heel belangrijk dat we in de klachtbehandeling altijd kijken door de bril van de burger. Vanuit burgerperspectief. Niet vanuit onze eigen regels en kaders, of vanuit wat wij logisch vinden. We moeten ons daarbij realiseren dat 1/6 </a:t>
            </a:r>
            <a:r>
              <a:rPr lang="nl-NL" dirty="0" err="1"/>
              <a:t>nederlanders</a:t>
            </a:r>
            <a:r>
              <a:rPr lang="nl-NL" dirty="0"/>
              <a:t> laaggeletterd is, 14% psychische problemen heeft, en stress en life events zorgen voor minder </a:t>
            </a:r>
            <a:r>
              <a:rPr lang="nl-NL" dirty="0" err="1"/>
              <a:t>doenvermogen</a:t>
            </a:r>
            <a:r>
              <a:rPr lang="nl-NL" dirty="0"/>
              <a:t>. </a:t>
            </a:r>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3</a:t>
            </a:fld>
            <a:endParaRPr lang="nl-NL"/>
          </a:p>
        </p:txBody>
      </p:sp>
    </p:spTree>
    <p:extLst>
      <p:ext uri="{BB962C8B-B14F-4D97-AF65-F5344CB8AC3E}">
        <p14:creationId xmlns:p14="http://schemas.microsoft.com/office/powerpoint/2010/main" val="2102379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Daarnaast is het belangrijk dat we ons bewust zijn waarom we die klachtbehandeling doen. Dat moet je eerst weten om voor jezelf te kunnen checken of je goed bezig bent. We keren dus steeds terug naar deze doelen van klachtbehandeling. </a:t>
            </a:r>
          </a:p>
          <a:p>
            <a:r>
              <a:rPr lang="nl-NL" dirty="0"/>
              <a:t>De burger op weg HELPEN is niet hetzelfde als een hulpverlener zijn. Het gaat over je verdiepen in de situatie van de burger en van daaruit kijken wat de burger nodig heeft.  Wat wil de burger met zijn klachtbehandeling bereiken, en wat voor vorm van klachtbehandeling past daarbij? Soms betekent dat ook dat dit iets anders is dan klachtbehandeling, en dan helpt je OP WEG. Daarnaast willen we altijd leren van klachten. Ook van ongegronde klachten. </a:t>
            </a:r>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4</a:t>
            </a:fld>
            <a:endParaRPr lang="nl-NL"/>
          </a:p>
        </p:txBody>
      </p:sp>
    </p:spTree>
    <p:extLst>
      <p:ext uri="{BB962C8B-B14F-4D97-AF65-F5344CB8AC3E}">
        <p14:creationId xmlns:p14="http://schemas.microsoft.com/office/powerpoint/2010/main" val="3264378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betekent dat dan voor je dagelijkse klachtbehandeling? Dat betekent dat je altijd dit stappenplan doorloopt. De eerste twee stappen zijn heel belangrijk, want als je die niet doet, kom je niet toe aan klachtbehandeling die de burger op weg helpt en waar je als instantie van kunt leren. </a:t>
            </a:r>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5</a:t>
            </a:fld>
            <a:endParaRPr lang="nl-NL"/>
          </a:p>
        </p:txBody>
      </p:sp>
    </p:spTree>
    <p:extLst>
      <p:ext uri="{BB962C8B-B14F-4D97-AF65-F5344CB8AC3E}">
        <p14:creationId xmlns:p14="http://schemas.microsoft.com/office/powerpoint/2010/main" val="2847244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zou de medewerker op basis van PK moeten doen? Is dat ook haalbaar? Waarom wel/niet? </a:t>
            </a:r>
          </a:p>
          <a:p>
            <a:r>
              <a:rPr lang="nl-NL" dirty="0"/>
              <a:t>Is deze situatie herkenbaar? Hoe gaan jullie daarmee om?</a:t>
            </a:r>
          </a:p>
          <a:p>
            <a:endParaRPr lang="nl-NL" dirty="0"/>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6</a:t>
            </a:fld>
            <a:endParaRPr lang="nl-NL"/>
          </a:p>
        </p:txBody>
      </p:sp>
    </p:spTree>
    <p:extLst>
      <p:ext uri="{BB962C8B-B14F-4D97-AF65-F5344CB8AC3E}">
        <p14:creationId xmlns:p14="http://schemas.microsoft.com/office/powerpoint/2010/main" val="2796435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zag in het voorbeeld eigenlijk dat Chantals informele oplossing wel tot een oplossing voor individuele burgers leidde, maar niet hielp om de gemeente te laten leren en herhaling van de klacht bij andere burgers te voorkomen.</a:t>
            </a:r>
          </a:p>
          <a:p>
            <a:endParaRPr lang="nl-NL" dirty="0"/>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7</a:t>
            </a:fld>
            <a:endParaRPr lang="nl-NL"/>
          </a:p>
        </p:txBody>
      </p:sp>
    </p:spTree>
    <p:extLst>
      <p:ext uri="{BB962C8B-B14F-4D97-AF65-F5344CB8AC3E}">
        <p14:creationId xmlns:p14="http://schemas.microsoft.com/office/powerpoint/2010/main" val="667976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8</a:t>
            </a:fld>
            <a:endParaRPr lang="nl-NL"/>
          </a:p>
        </p:txBody>
      </p:sp>
    </p:spTree>
    <p:extLst>
      <p:ext uri="{BB962C8B-B14F-4D97-AF65-F5344CB8AC3E}">
        <p14:creationId xmlns:p14="http://schemas.microsoft.com/office/powerpoint/2010/main" val="3339053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Hoe denken jullie dat je hier gelet op PK mee om moet gaan? Hoe help je de burger hier op weg? </a:t>
            </a:r>
          </a:p>
        </p:txBody>
      </p:sp>
      <p:sp>
        <p:nvSpPr>
          <p:cNvPr id="4" name="Tijdelijke aanduiding voor dianummer 3"/>
          <p:cNvSpPr>
            <a:spLocks noGrp="1"/>
          </p:cNvSpPr>
          <p:nvPr>
            <p:ph type="sldNum" sz="quarter" idx="5"/>
          </p:nvPr>
        </p:nvSpPr>
        <p:spPr/>
        <p:txBody>
          <a:bodyPr/>
          <a:lstStyle/>
          <a:p>
            <a:fld id="{9E867B19-3F3C-B04B-9903-6338AE5C1A35}" type="slidenum">
              <a:rPr lang="nl-NL" smtClean="0"/>
              <a:t>9</a:t>
            </a:fld>
            <a:endParaRPr lang="nl-NL"/>
          </a:p>
        </p:txBody>
      </p:sp>
    </p:spTree>
    <p:extLst>
      <p:ext uri="{BB962C8B-B14F-4D97-AF65-F5344CB8AC3E}">
        <p14:creationId xmlns:p14="http://schemas.microsoft.com/office/powerpoint/2010/main" val="1022855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4642B1-36D4-E2BF-A4CA-0F42D80CA09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EC018BE-4F46-7360-3DBC-35D57244DC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310040B-1DF2-CED5-8799-2442BADF7768}"/>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91F45A83-ED0B-BEAB-EEC6-D444689E4CC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A699823-DB78-0074-44D5-57D6F4F3D895}"/>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136833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DAF70-E899-78B9-EA86-0EDA429BF5B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8971626-4D07-9603-D489-401B826D207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B71D71-4B7E-B7FE-07E9-0BD6EFAEBC0C}"/>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D557F803-6943-EB04-0FBC-AD6D964406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1350C8-F5CE-3317-3C5A-3DED5AAF779E}"/>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381557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5DA494E-A376-2DF7-9BCF-99DD3FDD382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B22DD18-C9CD-66C1-CAAD-D6565FCFC28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C3C4388-26B0-A943-C558-128BB473DEEC}"/>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A5CCB1C9-13DB-70EE-F436-453792EB5C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8081B05-6FCB-56CC-FBF4-2904B708CDE0}"/>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1057598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No Titeldia">
    <p:spTree>
      <p:nvGrpSpPr>
        <p:cNvPr id="1" name=""/>
        <p:cNvGrpSpPr/>
        <p:nvPr/>
      </p:nvGrpSpPr>
      <p:grpSpPr>
        <a:xfrm>
          <a:off x="0" y="0"/>
          <a:ext cx="0" cy="0"/>
          <a:chOff x="0" y="0"/>
          <a:chExt cx="0" cy="0"/>
        </a:xfrm>
      </p:grpSpPr>
      <p:sp>
        <p:nvSpPr>
          <p:cNvPr id="14" name="Titel 1">
            <a:extLst>
              <a:ext uri="{FF2B5EF4-FFF2-40B4-BE49-F238E27FC236}">
                <a16:creationId xmlns:a16="http://schemas.microsoft.com/office/drawing/2014/main" id="{35D4E627-CF03-764C-B738-DDA04587AAFE}"/>
              </a:ext>
            </a:extLst>
          </p:cNvPr>
          <p:cNvSpPr>
            <a:spLocks noGrp="1"/>
          </p:cNvSpPr>
          <p:nvPr>
            <p:ph type="ctrTitle"/>
          </p:nvPr>
        </p:nvSpPr>
        <p:spPr>
          <a:xfrm>
            <a:off x="719999" y="3673098"/>
            <a:ext cx="9150621" cy="1041921"/>
          </a:xfrm>
        </p:spPr>
        <p:txBody>
          <a:bodyPr anchor="b" anchorCtr="0">
            <a:noAutofit/>
          </a:bodyPr>
          <a:lstStyle>
            <a:lvl1pPr algn="l">
              <a:defRPr sz="3600">
                <a:solidFill>
                  <a:schemeClr val="tx1"/>
                </a:solidFill>
              </a:defRPr>
            </a:lvl1pPr>
          </a:lstStyle>
          <a:p>
            <a:r>
              <a:rPr lang="nl-NL"/>
              <a:t>Klik om stijl te bewerken</a:t>
            </a:r>
            <a:endParaRPr lang="nl-NL" dirty="0"/>
          </a:p>
        </p:txBody>
      </p:sp>
      <p:sp>
        <p:nvSpPr>
          <p:cNvPr id="15" name="Ondertitel 2">
            <a:extLst>
              <a:ext uri="{FF2B5EF4-FFF2-40B4-BE49-F238E27FC236}">
                <a16:creationId xmlns:a16="http://schemas.microsoft.com/office/drawing/2014/main" id="{494CA0EB-FADD-3D40-AEA5-16E20FE2B8C7}"/>
              </a:ext>
            </a:extLst>
          </p:cNvPr>
          <p:cNvSpPr>
            <a:spLocks noGrp="1"/>
          </p:cNvSpPr>
          <p:nvPr>
            <p:ph type="subTitle" idx="1"/>
          </p:nvPr>
        </p:nvSpPr>
        <p:spPr>
          <a:xfrm>
            <a:off x="719999" y="4857783"/>
            <a:ext cx="9150621" cy="494871"/>
          </a:xfrm>
        </p:spPr>
        <p:txBody>
          <a:bodyPr anchor="t" anchorCtr="0">
            <a:no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grpSp>
        <p:nvGrpSpPr>
          <p:cNvPr id="6" name="Groep 5">
            <a:extLst>
              <a:ext uri="{FF2B5EF4-FFF2-40B4-BE49-F238E27FC236}">
                <a16:creationId xmlns:a16="http://schemas.microsoft.com/office/drawing/2014/main" id="{B6E78A31-56E7-5B45-A7CF-3386F47B95BA}"/>
              </a:ext>
            </a:extLst>
          </p:cNvPr>
          <p:cNvGrpSpPr/>
          <p:nvPr userDrawn="1"/>
        </p:nvGrpSpPr>
        <p:grpSpPr>
          <a:xfrm>
            <a:off x="0" y="2302332"/>
            <a:ext cx="12192000" cy="1241288"/>
            <a:chOff x="0" y="3347357"/>
            <a:chExt cx="12192000" cy="1241288"/>
          </a:xfrm>
        </p:grpSpPr>
        <p:pic>
          <p:nvPicPr>
            <p:cNvPr id="9" name="Afbeelding 8">
              <a:extLst>
                <a:ext uri="{FF2B5EF4-FFF2-40B4-BE49-F238E27FC236}">
                  <a16:creationId xmlns:a16="http://schemas.microsoft.com/office/drawing/2014/main" id="{199ABBA5-80F2-4844-880C-F7B6AF19E40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077723" y="3347357"/>
              <a:ext cx="4077723" cy="1241288"/>
            </a:xfrm>
            <a:prstGeom prst="rect">
              <a:avLst/>
            </a:prstGeom>
          </p:spPr>
        </p:pic>
        <p:pic>
          <p:nvPicPr>
            <p:cNvPr id="12" name="Afbeelding 11">
              <a:extLst>
                <a:ext uri="{FF2B5EF4-FFF2-40B4-BE49-F238E27FC236}">
                  <a16:creationId xmlns:a16="http://schemas.microsoft.com/office/drawing/2014/main" id="{1199D2E8-7CB5-4948-9596-41A799283849}"/>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8155446" y="3347357"/>
              <a:ext cx="4036554" cy="1241288"/>
            </a:xfrm>
            <a:prstGeom prst="rect">
              <a:avLst/>
            </a:prstGeom>
          </p:spPr>
        </p:pic>
        <p:pic>
          <p:nvPicPr>
            <p:cNvPr id="16" name="Afbeelding 15">
              <a:extLst>
                <a:ext uri="{FF2B5EF4-FFF2-40B4-BE49-F238E27FC236}">
                  <a16:creationId xmlns:a16="http://schemas.microsoft.com/office/drawing/2014/main" id="{2E5ED3E9-3082-F94D-9487-F3B0EA86A738}"/>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0" y="3347357"/>
              <a:ext cx="4077723" cy="1241288"/>
            </a:xfrm>
            <a:prstGeom prst="rect">
              <a:avLst/>
            </a:prstGeom>
          </p:spPr>
        </p:pic>
      </p:grpSp>
      <p:grpSp>
        <p:nvGrpSpPr>
          <p:cNvPr id="17" name="Groep 16">
            <a:extLst>
              <a:ext uri="{FF2B5EF4-FFF2-40B4-BE49-F238E27FC236}">
                <a16:creationId xmlns:a16="http://schemas.microsoft.com/office/drawing/2014/main" id="{853DBB93-C785-854D-8AC3-EA2AE89259A7}"/>
              </a:ext>
            </a:extLst>
          </p:cNvPr>
          <p:cNvGrpSpPr/>
          <p:nvPr userDrawn="1"/>
        </p:nvGrpSpPr>
        <p:grpSpPr>
          <a:xfrm>
            <a:off x="32656" y="0"/>
            <a:ext cx="11885841" cy="1649678"/>
            <a:chOff x="0" y="0"/>
            <a:chExt cx="13096056" cy="1817648"/>
          </a:xfrm>
        </p:grpSpPr>
        <p:pic>
          <p:nvPicPr>
            <p:cNvPr id="18" name="Afbeelding 17">
              <a:extLst>
                <a:ext uri="{FF2B5EF4-FFF2-40B4-BE49-F238E27FC236}">
                  <a16:creationId xmlns:a16="http://schemas.microsoft.com/office/drawing/2014/main" id="{73221771-1C8D-A84C-AB63-D66F9633A349}"/>
                </a:ext>
              </a:extLst>
            </p:cNvPr>
            <p:cNvPicPr>
              <a:picLocks noChangeAspect="1"/>
            </p:cNvPicPr>
            <p:nvPr userDrawn="1"/>
          </p:nvPicPr>
          <p:blipFill rotWithShape="1">
            <a:blip r:embed="rId5" cstate="screen">
              <a:alphaModFix/>
              <a:extLst>
                <a:ext uri="{28A0092B-C50C-407E-A947-70E740481C1C}">
                  <a14:useLocalDpi xmlns:a14="http://schemas.microsoft.com/office/drawing/2010/main"/>
                </a:ext>
              </a:extLst>
            </a:blip>
            <a:srcRect/>
            <a:stretch/>
          </p:blipFill>
          <p:spPr>
            <a:xfrm>
              <a:off x="0" y="0"/>
              <a:ext cx="2693113" cy="1795346"/>
            </a:xfrm>
            <a:prstGeom prst="rect">
              <a:avLst/>
            </a:prstGeom>
          </p:spPr>
        </p:pic>
        <p:pic>
          <p:nvPicPr>
            <p:cNvPr id="19" name="Afbeelding 18">
              <a:extLst>
                <a:ext uri="{FF2B5EF4-FFF2-40B4-BE49-F238E27FC236}">
                  <a16:creationId xmlns:a16="http://schemas.microsoft.com/office/drawing/2014/main" id="{914B3D35-E90A-4E4C-9988-6ABCA3ABBCC0}"/>
                </a:ext>
              </a:extLst>
            </p:cNvPr>
            <p:cNvPicPr>
              <a:picLocks noChangeAspect="1"/>
            </p:cNvPicPr>
            <p:nvPr userDrawn="1"/>
          </p:nvPicPr>
          <p:blipFill rotWithShape="1">
            <a:blip r:embed="rId6" cstate="screen">
              <a:alphaModFix/>
              <a:extLst>
                <a:ext uri="{28A0092B-C50C-407E-A947-70E740481C1C}">
                  <a14:useLocalDpi xmlns:a14="http://schemas.microsoft.com/office/drawing/2010/main"/>
                </a:ext>
              </a:extLst>
            </a:blip>
            <a:srcRect/>
            <a:stretch/>
          </p:blipFill>
          <p:spPr>
            <a:xfrm>
              <a:off x="9416072" y="22302"/>
              <a:ext cx="3679984" cy="1795346"/>
            </a:xfrm>
            <a:prstGeom prst="rect">
              <a:avLst/>
            </a:prstGeom>
          </p:spPr>
        </p:pic>
        <p:pic>
          <p:nvPicPr>
            <p:cNvPr id="20" name="Afbeelding 19">
              <a:extLst>
                <a:ext uri="{FF2B5EF4-FFF2-40B4-BE49-F238E27FC236}">
                  <a16:creationId xmlns:a16="http://schemas.microsoft.com/office/drawing/2014/main" id="{AFC1DABB-D14A-D849-B7E2-700A405B3E49}"/>
                </a:ext>
              </a:extLst>
            </p:cNvPr>
            <p:cNvPicPr>
              <a:picLocks noChangeAspect="1"/>
            </p:cNvPicPr>
            <p:nvPr userDrawn="1"/>
          </p:nvPicPr>
          <p:blipFill rotWithShape="1">
            <a:blip r:embed="rId7" cstate="screen">
              <a:alphaModFix/>
              <a:extLst>
                <a:ext uri="{28A0092B-C50C-407E-A947-70E740481C1C}">
                  <a14:useLocalDpi xmlns:a14="http://schemas.microsoft.com/office/drawing/2010/main"/>
                </a:ext>
              </a:extLst>
            </a:blip>
            <a:srcRect/>
            <a:stretch/>
          </p:blipFill>
          <p:spPr>
            <a:xfrm>
              <a:off x="5240705" y="22302"/>
              <a:ext cx="2335697" cy="1795346"/>
            </a:xfrm>
            <a:prstGeom prst="rect">
              <a:avLst/>
            </a:prstGeom>
          </p:spPr>
        </p:pic>
      </p:grpSp>
      <p:sp>
        <p:nvSpPr>
          <p:cNvPr id="2" name="Tijdelijke aanduiding voor datum 1">
            <a:extLst>
              <a:ext uri="{FF2B5EF4-FFF2-40B4-BE49-F238E27FC236}">
                <a16:creationId xmlns:a16="http://schemas.microsoft.com/office/drawing/2014/main" id="{C1B4AAA8-49AB-E742-9082-3504E2F771B3}"/>
              </a:ext>
            </a:extLst>
          </p:cNvPr>
          <p:cNvSpPr>
            <a:spLocks noGrp="1"/>
          </p:cNvSpPr>
          <p:nvPr>
            <p:ph type="dt" sz="half" idx="10"/>
          </p:nvPr>
        </p:nvSpPr>
        <p:spPr>
          <a:xfrm>
            <a:off x="719999" y="6299200"/>
            <a:ext cx="2160000" cy="558800"/>
          </a:xfrm>
        </p:spPr>
        <p:txBody>
          <a:bodyPr/>
          <a:lstStyle/>
          <a:p>
            <a:fld id="{0514FABD-3CA0-B046-9499-2B7E05129219}" type="datetime4">
              <a:rPr lang="nl-NL" smtClean="0"/>
              <a:t>10 oktober 2024</a:t>
            </a:fld>
            <a:endParaRPr lang="nl-NL"/>
          </a:p>
        </p:txBody>
      </p:sp>
    </p:spTree>
    <p:extLst>
      <p:ext uri="{BB962C8B-B14F-4D97-AF65-F5344CB8AC3E}">
        <p14:creationId xmlns:p14="http://schemas.microsoft.com/office/powerpoint/2010/main" val="739992712"/>
      </p:ext>
    </p:extLst>
  </p:cSld>
  <p:clrMapOvr>
    <a:masterClrMapping/>
  </p:clrMapOvr>
  <p:transition spd="slow">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C650A1-6E31-2D7E-4495-4BD312789DA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5EEAEB4-173D-7A61-5C74-10B54AB5A3D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4F1C57-D696-C099-9408-139F2A492537}"/>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D6404439-61A9-9A9A-B6E1-2EA0EA506C6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7D59B8-233A-07A0-0B49-7480E831A38D}"/>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347424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6761E7-2A1C-7400-5AB7-460579D6464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E93D2C5-632A-7C55-CD11-2755F9EF64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FBBDB23-4A9B-25C2-FDA1-9EE0D46BBF23}"/>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807B5E24-3DDA-B4EE-72F6-50E13F08F50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7F5F2EB-FF1E-35A8-334F-FF2093676FDF}"/>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360327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E7F7C-056B-57BB-2C93-78F9E2D7699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7270816-1106-D829-B083-8C857D1270A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CCC615C-CB09-120A-D7BB-A7FA9D82FC8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7E19D61-6599-5ADF-4FEA-2EC3FBE01BF1}"/>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6" name="Tijdelijke aanduiding voor voettekst 5">
            <a:extLst>
              <a:ext uri="{FF2B5EF4-FFF2-40B4-BE49-F238E27FC236}">
                <a16:creationId xmlns:a16="http://schemas.microsoft.com/office/drawing/2014/main" id="{64357E78-1A05-22BF-03D6-1EC679768B1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7EA518-A818-F65D-E8E0-B0AAC3653BA0}"/>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161543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122C66-28E4-3C9A-F8BD-22BA4369AC6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6C25B30-4BF4-34F6-DD6F-53FCE110F7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DF95CB5-0052-2B80-7E09-A64D20E98FE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ACEE538-0A0B-246C-D645-000626C9BB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1C05EF4-07D6-18EA-480D-D44DD4C3042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4701E14-A52F-2740-8C77-38CC0D124EE0}"/>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8" name="Tijdelijke aanduiding voor voettekst 7">
            <a:extLst>
              <a:ext uri="{FF2B5EF4-FFF2-40B4-BE49-F238E27FC236}">
                <a16:creationId xmlns:a16="http://schemas.microsoft.com/office/drawing/2014/main" id="{75097792-4631-74BD-A0F9-45CD486273C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D5A264C-A588-21D0-C49E-6942D8C7475C}"/>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246037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5B70FD-3731-7F49-C4D3-B1AE41E8687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F59923F-E7A0-4E74-8FD7-249AFF461F9B}"/>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4" name="Tijdelijke aanduiding voor voettekst 3">
            <a:extLst>
              <a:ext uri="{FF2B5EF4-FFF2-40B4-BE49-F238E27FC236}">
                <a16:creationId xmlns:a16="http://schemas.microsoft.com/office/drawing/2014/main" id="{C75C3650-1982-EAE2-67A0-BF902E7EBB6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64E039B-D523-7BAE-35D5-8950C9046075}"/>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318508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956658A-9869-4A6F-5EB7-335C4988F192}"/>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3" name="Tijdelijke aanduiding voor voettekst 2">
            <a:extLst>
              <a:ext uri="{FF2B5EF4-FFF2-40B4-BE49-F238E27FC236}">
                <a16:creationId xmlns:a16="http://schemas.microsoft.com/office/drawing/2014/main" id="{05FA3892-A3A6-FAA5-7A6B-86112055150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2CE99C8-81B2-BB6A-001D-2EE2DA34183D}"/>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269683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0CE1D2-E432-16DC-C7C6-28E107153FA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6956A1A-C76B-EEE4-BCD5-F5001F96F1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F817531-E2DD-A41C-4C7C-A751C1C666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983BA3C-2610-AF15-0E1D-A73BF576FE13}"/>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6" name="Tijdelijke aanduiding voor voettekst 5">
            <a:extLst>
              <a:ext uri="{FF2B5EF4-FFF2-40B4-BE49-F238E27FC236}">
                <a16:creationId xmlns:a16="http://schemas.microsoft.com/office/drawing/2014/main" id="{14AFF7B7-7EE0-9DB6-C3F6-CC46C27FFE8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6631D13-D9EF-9DBB-50DD-03F551FCC071}"/>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19777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DE04B3-C79A-3990-00B1-1B385DB0368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69786F1-810A-7EE6-268F-6809E14E4A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6507696-EAF1-03A5-8678-23C98EB6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881D83F-AD8C-0DFB-B01B-7F0DA9A1BBC1}"/>
              </a:ext>
            </a:extLst>
          </p:cNvPr>
          <p:cNvSpPr>
            <a:spLocks noGrp="1"/>
          </p:cNvSpPr>
          <p:nvPr>
            <p:ph type="dt" sz="half" idx="10"/>
          </p:nvPr>
        </p:nvSpPr>
        <p:spPr/>
        <p:txBody>
          <a:bodyPr/>
          <a:lstStyle/>
          <a:p>
            <a:fld id="{B5388F62-60BF-4193-9C99-ACEB4852276C}" type="datetimeFigureOut">
              <a:rPr lang="nl-NL" smtClean="0"/>
              <a:t>10-10-2024</a:t>
            </a:fld>
            <a:endParaRPr lang="nl-NL"/>
          </a:p>
        </p:txBody>
      </p:sp>
      <p:sp>
        <p:nvSpPr>
          <p:cNvPr id="6" name="Tijdelijke aanduiding voor voettekst 5">
            <a:extLst>
              <a:ext uri="{FF2B5EF4-FFF2-40B4-BE49-F238E27FC236}">
                <a16:creationId xmlns:a16="http://schemas.microsoft.com/office/drawing/2014/main" id="{17F9980A-0D01-6EAC-5E5E-1BA5718C005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3328FB9-47F0-320F-A339-9AC6006E6376}"/>
              </a:ext>
            </a:extLst>
          </p:cNvPr>
          <p:cNvSpPr>
            <a:spLocks noGrp="1"/>
          </p:cNvSpPr>
          <p:nvPr>
            <p:ph type="sldNum" sz="quarter" idx="12"/>
          </p:nvPr>
        </p:nvSpPr>
        <p:spPr/>
        <p:txBody>
          <a:bodyPr/>
          <a:lstStyle/>
          <a:p>
            <a:fld id="{264CA6FB-62F1-4FBF-9145-37F74890E10E}" type="slidenum">
              <a:rPr lang="nl-NL" smtClean="0"/>
              <a:t>‹nr.›</a:t>
            </a:fld>
            <a:endParaRPr lang="nl-NL"/>
          </a:p>
        </p:txBody>
      </p:sp>
    </p:spTree>
    <p:extLst>
      <p:ext uri="{BB962C8B-B14F-4D97-AF65-F5344CB8AC3E}">
        <p14:creationId xmlns:p14="http://schemas.microsoft.com/office/powerpoint/2010/main" val="303406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AE46AA1-EDA8-78AF-FB67-2AF4343817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4590D1E-0853-0249-2103-22350332AE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9AD8520-837F-5E5F-D78C-DB97921017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88F62-60BF-4193-9C99-ACEB4852276C}" type="datetimeFigureOut">
              <a:rPr lang="nl-NL" smtClean="0"/>
              <a:t>10-10-2024</a:t>
            </a:fld>
            <a:endParaRPr lang="nl-NL"/>
          </a:p>
        </p:txBody>
      </p:sp>
      <p:sp>
        <p:nvSpPr>
          <p:cNvPr id="5" name="Tijdelijke aanduiding voor voettekst 4">
            <a:extLst>
              <a:ext uri="{FF2B5EF4-FFF2-40B4-BE49-F238E27FC236}">
                <a16:creationId xmlns:a16="http://schemas.microsoft.com/office/drawing/2014/main" id="{4E033658-F9BB-105E-0BE9-B21F9914E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2171BDD-674A-0F3F-5303-A0CB3A2CDD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CA6FB-62F1-4FBF-9145-37F74890E10E}" type="slidenum">
              <a:rPr lang="nl-NL" smtClean="0"/>
              <a:t>‹nr.›</a:t>
            </a:fld>
            <a:endParaRPr lang="nl-NL"/>
          </a:p>
        </p:txBody>
      </p:sp>
    </p:spTree>
    <p:extLst>
      <p:ext uri="{BB962C8B-B14F-4D97-AF65-F5344CB8AC3E}">
        <p14:creationId xmlns:p14="http://schemas.microsoft.com/office/powerpoint/2010/main" val="7420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A297489A-FED7-A543-86E1-6ADEBBC315F0}"/>
              </a:ext>
            </a:extLst>
          </p:cNvPr>
          <p:cNvSpPr>
            <a:spLocks noGrp="1"/>
          </p:cNvSpPr>
          <p:nvPr>
            <p:ph type="ctrTitle"/>
          </p:nvPr>
        </p:nvSpPr>
        <p:spPr>
          <a:xfrm>
            <a:off x="719998" y="3831360"/>
            <a:ext cx="11184619" cy="1041921"/>
          </a:xfrm>
        </p:spPr>
        <p:txBody>
          <a:bodyPr/>
          <a:lstStyle/>
          <a:p>
            <a:r>
              <a:rPr lang="nl-NL" sz="3200" b="1" dirty="0"/>
              <a:t>Professionele Klachtbehandeling</a:t>
            </a:r>
            <a:endParaRPr lang="nl-NL" sz="3200" i="1" dirty="0"/>
          </a:p>
        </p:txBody>
      </p:sp>
      <p:sp>
        <p:nvSpPr>
          <p:cNvPr id="10" name="Ondertitel 9">
            <a:extLst>
              <a:ext uri="{FF2B5EF4-FFF2-40B4-BE49-F238E27FC236}">
                <a16:creationId xmlns:a16="http://schemas.microsoft.com/office/drawing/2014/main" id="{75B2F5D6-E7C5-604F-B6C5-63BE0F7D3079}"/>
              </a:ext>
            </a:extLst>
          </p:cNvPr>
          <p:cNvSpPr>
            <a:spLocks noGrp="1"/>
          </p:cNvSpPr>
          <p:nvPr>
            <p:ph type="subTitle" idx="1"/>
          </p:nvPr>
        </p:nvSpPr>
        <p:spPr>
          <a:xfrm>
            <a:off x="719997" y="5105218"/>
            <a:ext cx="9150621" cy="494871"/>
          </a:xfrm>
        </p:spPr>
        <p:txBody>
          <a:bodyPr/>
          <a:lstStyle/>
          <a:p>
            <a:r>
              <a:rPr lang="nl-NL" b="1" dirty="0"/>
              <a:t>Mohamad Alhadjri &amp; Natalia Molina Espeleta</a:t>
            </a:r>
          </a:p>
        </p:txBody>
      </p:sp>
    </p:spTree>
    <p:extLst>
      <p:ext uri="{BB962C8B-B14F-4D97-AF65-F5344CB8AC3E}">
        <p14:creationId xmlns:p14="http://schemas.microsoft.com/office/powerpoint/2010/main" val="302145466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3901B4-B802-4274-9141-6816ADEFA5AC}"/>
              </a:ext>
            </a:extLst>
          </p:cNvPr>
          <p:cNvSpPr>
            <a:spLocks noGrp="1"/>
          </p:cNvSpPr>
          <p:nvPr>
            <p:ph type="title"/>
          </p:nvPr>
        </p:nvSpPr>
        <p:spPr/>
        <p:txBody>
          <a:bodyPr>
            <a:normAutofit/>
          </a:bodyPr>
          <a:lstStyle/>
          <a:p>
            <a:pPr algn="ctr"/>
            <a:r>
              <a:rPr lang="nl-NL" sz="4000" b="1" dirty="0"/>
              <a:t>Verken ook bij complexe klachten het probleem  </a:t>
            </a:r>
          </a:p>
        </p:txBody>
      </p:sp>
      <p:sp>
        <p:nvSpPr>
          <p:cNvPr id="3" name="Tijdelijke aanduiding voor inhoud 2">
            <a:extLst>
              <a:ext uri="{FF2B5EF4-FFF2-40B4-BE49-F238E27FC236}">
                <a16:creationId xmlns:a16="http://schemas.microsoft.com/office/drawing/2014/main" id="{BB8F4781-4E4F-4278-872B-56B3A8583F44}"/>
              </a:ext>
            </a:extLst>
          </p:cNvPr>
          <p:cNvSpPr>
            <a:spLocks noGrp="1"/>
          </p:cNvSpPr>
          <p:nvPr>
            <p:ph idx="1"/>
          </p:nvPr>
        </p:nvSpPr>
        <p:spPr/>
        <p:txBody>
          <a:bodyPr>
            <a:normAutofit/>
          </a:bodyPr>
          <a:lstStyle/>
          <a:p>
            <a:pPr marL="285750" indent="-285750">
              <a:buFont typeface="Arial" panose="020B0604020202020204" pitchFamily="34" charset="0"/>
              <a:buChar char="•"/>
            </a:pPr>
            <a:r>
              <a:rPr lang="nl-NL" dirty="0"/>
              <a:t>De burger (op weg) helpen betekent soms ook samen met de burger kijken wat nu in de kern zijn probleem is</a:t>
            </a:r>
          </a:p>
          <a:p>
            <a:pPr marL="0" indent="0">
              <a:buNone/>
            </a:pPr>
            <a:endParaRPr lang="nl-NL" dirty="0"/>
          </a:p>
          <a:p>
            <a:pPr marL="285750" indent="-285750">
              <a:buFont typeface="Arial" panose="020B0604020202020204" pitchFamily="34" charset="0"/>
              <a:buChar char="•"/>
            </a:pPr>
            <a:r>
              <a:rPr lang="nl-NL" dirty="0"/>
              <a:t>Blijf daarbij vanuit burgerperspectief kijken: vul niet voor de burger in dat een bepaalde klacht ‘ondergeschikt’ is</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Bespreek complexe klachten multidisciplinair</a:t>
            </a:r>
          </a:p>
          <a:p>
            <a:pPr marL="0" indent="0">
              <a:buNone/>
            </a:pPr>
            <a:endParaRPr lang="nl-NL" dirty="0"/>
          </a:p>
        </p:txBody>
      </p:sp>
      <p:sp>
        <p:nvSpPr>
          <p:cNvPr id="6" name="Tijdelijke aanduiding voor dianummer 5">
            <a:extLst>
              <a:ext uri="{FF2B5EF4-FFF2-40B4-BE49-F238E27FC236}">
                <a16:creationId xmlns:a16="http://schemas.microsoft.com/office/drawing/2014/main" id="{D16E4F95-818A-489A-94C9-52F8B3235FFA}"/>
              </a:ext>
            </a:extLst>
          </p:cNvPr>
          <p:cNvSpPr>
            <a:spLocks noGrp="1"/>
          </p:cNvSpPr>
          <p:nvPr>
            <p:ph type="sldNum" sz="quarter" idx="12"/>
          </p:nvPr>
        </p:nvSpPr>
        <p:spPr/>
        <p:txBody>
          <a:bodyPr/>
          <a:lstStyle/>
          <a:p>
            <a:fld id="{E2882406-4DDE-D54F-802C-672732B17773}" type="slidenum">
              <a:rPr lang="nl-NL" smtClean="0"/>
              <a:t>10</a:t>
            </a:fld>
            <a:endParaRPr lang="nl-NL"/>
          </a:p>
        </p:txBody>
      </p:sp>
    </p:spTree>
    <p:extLst>
      <p:ext uri="{BB962C8B-B14F-4D97-AF65-F5344CB8AC3E}">
        <p14:creationId xmlns:p14="http://schemas.microsoft.com/office/powerpoint/2010/main" val="258024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9A4FD737-3C75-38E4-BDA8-E5C48E23CB46}"/>
              </a:ext>
            </a:extLst>
          </p:cNvPr>
          <p:cNvPicPr>
            <a:picLocks noChangeAspect="1"/>
          </p:cNvPicPr>
          <p:nvPr/>
        </p:nvPicPr>
        <p:blipFill>
          <a:blip r:embed="rId3"/>
          <a:stretch>
            <a:fillRect/>
          </a:stretch>
        </p:blipFill>
        <p:spPr>
          <a:xfrm>
            <a:off x="0" y="235131"/>
            <a:ext cx="12192000" cy="6870957"/>
          </a:xfrm>
          <a:prstGeom prst="rect">
            <a:avLst/>
          </a:prstGeom>
        </p:spPr>
      </p:pic>
      <p:sp>
        <p:nvSpPr>
          <p:cNvPr id="3" name="Tijdelijke aanduiding voor inhoud 2">
            <a:extLst>
              <a:ext uri="{FF2B5EF4-FFF2-40B4-BE49-F238E27FC236}">
                <a16:creationId xmlns:a16="http://schemas.microsoft.com/office/drawing/2014/main" id="{8D9CF5C9-467F-9075-62A2-771314470296}"/>
              </a:ext>
            </a:extLst>
          </p:cNvPr>
          <p:cNvSpPr>
            <a:spLocks noGrp="1"/>
          </p:cNvSpPr>
          <p:nvPr>
            <p:ph idx="1"/>
          </p:nvPr>
        </p:nvSpPr>
        <p:spPr>
          <a:xfrm>
            <a:off x="698863" y="2609396"/>
            <a:ext cx="10515600" cy="4351338"/>
          </a:xfrm>
        </p:spPr>
        <p:txBody>
          <a:bodyPr/>
          <a:lstStyle/>
          <a:p>
            <a:pPr marL="0" indent="0" algn="ctr">
              <a:buNone/>
            </a:pPr>
            <a:r>
              <a:rPr lang="nl-NL" dirty="0"/>
              <a:t>Vragen of sparren over PK? </a:t>
            </a:r>
          </a:p>
          <a:p>
            <a:pPr marL="0" indent="0" algn="ctr">
              <a:buNone/>
            </a:pPr>
            <a:r>
              <a:rPr lang="nl-NL" dirty="0"/>
              <a:t>Mail naar </a:t>
            </a:r>
            <a:r>
              <a:rPr lang="nl-NL" dirty="0">
                <a:solidFill>
                  <a:srgbClr val="0070C0"/>
                </a:solidFill>
              </a:rPr>
              <a:t>presentaties@nationaleombudsman.nl</a:t>
            </a:r>
          </a:p>
        </p:txBody>
      </p:sp>
    </p:spTree>
    <p:extLst>
      <p:ext uri="{BB962C8B-B14F-4D97-AF65-F5344CB8AC3E}">
        <p14:creationId xmlns:p14="http://schemas.microsoft.com/office/powerpoint/2010/main" val="186745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46248-05D9-0410-0BEF-07022640BAE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D00EBDC-B221-A662-4F0A-E7B52B5E6202}"/>
              </a:ext>
            </a:extLst>
          </p:cNvPr>
          <p:cNvSpPr>
            <a:spLocks noGrp="1"/>
          </p:cNvSpPr>
          <p:nvPr>
            <p:ph type="title"/>
          </p:nvPr>
        </p:nvSpPr>
        <p:spPr/>
        <p:txBody>
          <a:bodyPr/>
          <a:lstStyle/>
          <a:p>
            <a:pPr algn="ctr"/>
            <a:r>
              <a:rPr lang="nl-NL" b="1" dirty="0" err="1"/>
              <a:t>Ombudsvisie</a:t>
            </a:r>
            <a:r>
              <a:rPr lang="nl-NL" b="1" dirty="0"/>
              <a:t> PK</a:t>
            </a:r>
          </a:p>
        </p:txBody>
      </p:sp>
      <p:sp>
        <p:nvSpPr>
          <p:cNvPr id="3" name="Tijdelijke aanduiding voor inhoud 2">
            <a:extLst>
              <a:ext uri="{FF2B5EF4-FFF2-40B4-BE49-F238E27FC236}">
                <a16:creationId xmlns:a16="http://schemas.microsoft.com/office/drawing/2014/main" id="{C13323C0-896A-5FDA-075F-C0078603D747}"/>
              </a:ext>
            </a:extLst>
          </p:cNvPr>
          <p:cNvSpPr>
            <a:spLocks noGrp="1"/>
          </p:cNvSpPr>
          <p:nvPr>
            <p:ph idx="1"/>
          </p:nvPr>
        </p:nvSpPr>
        <p:spPr>
          <a:xfrm>
            <a:off x="719999" y="1980000"/>
            <a:ext cx="9484315" cy="3856596"/>
          </a:xfrm>
        </p:spPr>
        <p:txBody>
          <a:bodyPr>
            <a:normAutofit/>
          </a:bodyPr>
          <a:lstStyle/>
          <a:p>
            <a:endParaRPr lang="nl-NL" dirty="0"/>
          </a:p>
          <a:p>
            <a:pPr marL="0" indent="0">
              <a:buNone/>
            </a:pPr>
            <a:endParaRPr lang="nl-NL" dirty="0"/>
          </a:p>
        </p:txBody>
      </p:sp>
      <p:sp>
        <p:nvSpPr>
          <p:cNvPr id="6" name="Tijdelijke aanduiding voor dianummer 5">
            <a:extLst>
              <a:ext uri="{FF2B5EF4-FFF2-40B4-BE49-F238E27FC236}">
                <a16:creationId xmlns:a16="http://schemas.microsoft.com/office/drawing/2014/main" id="{9C96458E-55A3-C8C1-EF18-7F859F12E8CC}"/>
              </a:ext>
            </a:extLst>
          </p:cNvPr>
          <p:cNvSpPr>
            <a:spLocks noGrp="1"/>
          </p:cNvSpPr>
          <p:nvPr>
            <p:ph type="sldNum" sz="quarter" idx="12"/>
          </p:nvPr>
        </p:nvSpPr>
        <p:spPr/>
        <p:txBody>
          <a:bodyPr/>
          <a:lstStyle/>
          <a:p>
            <a:fld id="{E2882406-4DDE-D54F-802C-672732B17773}" type="slidenum">
              <a:rPr lang="nl-NL" smtClean="0"/>
              <a:t>2</a:t>
            </a:fld>
            <a:endParaRPr lang="nl-NL"/>
          </a:p>
        </p:txBody>
      </p:sp>
      <p:pic>
        <p:nvPicPr>
          <p:cNvPr id="16386" name="Picture 2" descr="raw0588-lightning-rain-256px.png">
            <a:extLst>
              <a:ext uri="{FF2B5EF4-FFF2-40B4-BE49-F238E27FC236}">
                <a16:creationId xmlns:a16="http://schemas.microsoft.com/office/drawing/2014/main" id="{E0ED877F-942E-A438-E194-F5CD6FF92ACE}"/>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72547" y="2247787"/>
            <a:ext cx="2646906" cy="2646906"/>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474427D0-6510-3186-9CF7-7B15F0ED8B57}"/>
              </a:ext>
            </a:extLst>
          </p:cNvPr>
          <p:cNvSpPr txBox="1"/>
          <p:nvPr/>
        </p:nvSpPr>
        <p:spPr>
          <a:xfrm>
            <a:off x="2402524" y="5011701"/>
            <a:ext cx="8092036" cy="707886"/>
          </a:xfrm>
          <a:prstGeom prst="rect">
            <a:avLst/>
          </a:prstGeom>
          <a:noFill/>
        </p:spPr>
        <p:txBody>
          <a:bodyPr wrap="square" rtlCol="0">
            <a:spAutoFit/>
          </a:bodyPr>
          <a:lstStyle/>
          <a:p>
            <a:r>
              <a:rPr lang="nl-NL" sz="4000" dirty="0">
                <a:latin typeface="Arial" panose="020B0604020202020204" pitchFamily="34" charset="0"/>
                <a:cs typeface="Arial" panose="020B0604020202020204" pitchFamily="34" charset="0"/>
              </a:rPr>
              <a:t>voor elke uiting van ongenoegen</a:t>
            </a:r>
          </a:p>
        </p:txBody>
      </p:sp>
    </p:spTree>
    <p:extLst>
      <p:ext uri="{BB962C8B-B14F-4D97-AF65-F5344CB8AC3E}">
        <p14:creationId xmlns:p14="http://schemas.microsoft.com/office/powerpoint/2010/main" val="75939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9F0F08-A70E-40E0-989E-D04169B40D3F}"/>
              </a:ext>
            </a:extLst>
          </p:cNvPr>
          <p:cNvSpPr>
            <a:spLocks noGrp="1"/>
          </p:cNvSpPr>
          <p:nvPr>
            <p:ph type="title"/>
          </p:nvPr>
        </p:nvSpPr>
        <p:spPr/>
        <p:txBody>
          <a:bodyPr/>
          <a:lstStyle/>
          <a:p>
            <a:pPr algn="ctr"/>
            <a:r>
              <a:rPr lang="nl-NL" b="1" dirty="0"/>
              <a:t>Kijken door de bril van de burger</a:t>
            </a:r>
          </a:p>
        </p:txBody>
      </p:sp>
      <p:sp>
        <p:nvSpPr>
          <p:cNvPr id="3" name="Tijdelijke aanduiding voor inhoud 2">
            <a:extLst>
              <a:ext uri="{FF2B5EF4-FFF2-40B4-BE49-F238E27FC236}">
                <a16:creationId xmlns:a16="http://schemas.microsoft.com/office/drawing/2014/main" id="{8EEE1755-EA81-4C5D-A411-5A465E0E70B2}"/>
              </a:ext>
            </a:extLst>
          </p:cNvPr>
          <p:cNvSpPr>
            <a:spLocks noGrp="1"/>
          </p:cNvSpPr>
          <p:nvPr>
            <p:ph idx="1"/>
          </p:nvPr>
        </p:nvSpPr>
        <p:spPr>
          <a:xfrm>
            <a:off x="719999" y="1980000"/>
            <a:ext cx="9663521" cy="3856596"/>
          </a:xfrm>
        </p:spPr>
        <p:txBody>
          <a:bodyPr>
            <a:normAutofit/>
          </a:bodyPr>
          <a:lstStyle/>
          <a:p>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6" name="Tijdelijke aanduiding voor dianummer 5">
            <a:extLst>
              <a:ext uri="{FF2B5EF4-FFF2-40B4-BE49-F238E27FC236}">
                <a16:creationId xmlns:a16="http://schemas.microsoft.com/office/drawing/2014/main" id="{BB50CE8D-8293-483D-9F13-A829A609BB2C}"/>
              </a:ext>
            </a:extLst>
          </p:cNvPr>
          <p:cNvSpPr>
            <a:spLocks noGrp="1"/>
          </p:cNvSpPr>
          <p:nvPr>
            <p:ph type="sldNum" sz="quarter" idx="12"/>
          </p:nvPr>
        </p:nvSpPr>
        <p:spPr/>
        <p:txBody>
          <a:bodyPr/>
          <a:lstStyle/>
          <a:p>
            <a:fld id="{E2882406-4DDE-D54F-802C-672732B17773}" type="slidenum">
              <a:rPr lang="nl-NL" smtClean="0"/>
              <a:t>3</a:t>
            </a:fld>
            <a:endParaRPr lang="nl-NL"/>
          </a:p>
        </p:txBody>
      </p:sp>
      <p:pic>
        <p:nvPicPr>
          <p:cNvPr id="4" name="Picture 4" descr="raw0552-glasses-256px.png">
            <a:extLst>
              <a:ext uri="{FF2B5EF4-FFF2-40B4-BE49-F238E27FC236}">
                <a16:creationId xmlns:a16="http://schemas.microsoft.com/office/drawing/2014/main" id="{A9707E2D-F1C1-3B0F-190B-9FB72E7BFF43}"/>
              </a:ext>
            </a:extLst>
          </p:cNvP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026776" y="2359776"/>
            <a:ext cx="2138448" cy="2138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98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29F1F-B34B-47AC-8DCA-6938D3C33DA0}"/>
              </a:ext>
            </a:extLst>
          </p:cNvPr>
          <p:cNvSpPr>
            <a:spLocks noGrp="1"/>
          </p:cNvSpPr>
          <p:nvPr>
            <p:ph type="title"/>
          </p:nvPr>
        </p:nvSpPr>
        <p:spPr/>
        <p:txBody>
          <a:bodyPr/>
          <a:lstStyle/>
          <a:p>
            <a:pPr algn="ctr"/>
            <a:r>
              <a:rPr lang="nl-NL" b="1" dirty="0"/>
              <a:t>De doelen van klachtbehandeling</a:t>
            </a:r>
          </a:p>
        </p:txBody>
      </p:sp>
      <p:sp>
        <p:nvSpPr>
          <p:cNvPr id="3" name="Tijdelijke aanduiding voor inhoud 2">
            <a:extLst>
              <a:ext uri="{FF2B5EF4-FFF2-40B4-BE49-F238E27FC236}">
                <a16:creationId xmlns:a16="http://schemas.microsoft.com/office/drawing/2014/main" id="{C81DFA38-729E-40DF-AAA2-D81D0A2317BA}"/>
              </a:ext>
            </a:extLst>
          </p:cNvPr>
          <p:cNvSpPr>
            <a:spLocks noGrp="1"/>
          </p:cNvSpPr>
          <p:nvPr>
            <p:ph idx="1"/>
          </p:nvPr>
        </p:nvSpPr>
        <p:spPr>
          <a:xfrm>
            <a:off x="720000" y="2993812"/>
            <a:ext cx="8640000" cy="3306187"/>
          </a:xfrm>
        </p:spPr>
        <p:txBody>
          <a:bodyPr/>
          <a:lstStyle/>
          <a:p>
            <a:r>
              <a:rPr lang="nl-NL" dirty="0"/>
              <a:t>De burger (op weg) helpen</a:t>
            </a:r>
          </a:p>
          <a:p>
            <a:endParaRPr lang="nl-NL" dirty="0"/>
          </a:p>
          <a:p>
            <a:r>
              <a:rPr lang="nl-NL" dirty="0"/>
              <a:t>Leren van de klacht voor de toekomst</a:t>
            </a:r>
          </a:p>
        </p:txBody>
      </p:sp>
      <p:sp>
        <p:nvSpPr>
          <p:cNvPr id="6" name="Tijdelijke aanduiding voor dianummer 5">
            <a:extLst>
              <a:ext uri="{FF2B5EF4-FFF2-40B4-BE49-F238E27FC236}">
                <a16:creationId xmlns:a16="http://schemas.microsoft.com/office/drawing/2014/main" id="{5CEEF7E1-1864-48FC-ACCA-D0623F854BEA}"/>
              </a:ext>
            </a:extLst>
          </p:cNvPr>
          <p:cNvSpPr>
            <a:spLocks noGrp="1"/>
          </p:cNvSpPr>
          <p:nvPr>
            <p:ph type="sldNum" sz="quarter" idx="12"/>
          </p:nvPr>
        </p:nvSpPr>
        <p:spPr/>
        <p:txBody>
          <a:bodyPr/>
          <a:lstStyle/>
          <a:p>
            <a:fld id="{E2882406-4DDE-D54F-802C-672732B17773}" type="slidenum">
              <a:rPr lang="nl-NL" smtClean="0"/>
              <a:t>4</a:t>
            </a:fld>
            <a:endParaRPr lang="nl-NL"/>
          </a:p>
        </p:txBody>
      </p:sp>
      <p:pic>
        <p:nvPicPr>
          <p:cNvPr id="7" name="Afbeelding 6">
            <a:extLst>
              <a:ext uri="{FF2B5EF4-FFF2-40B4-BE49-F238E27FC236}">
                <a16:creationId xmlns:a16="http://schemas.microsoft.com/office/drawing/2014/main" id="{7CC5C650-8FE5-456B-BC03-2936FC1503ED}"/>
              </a:ext>
            </a:extLst>
          </p:cNvPr>
          <p:cNvPicPr>
            <a:picLocks noChangeAspect="1"/>
          </p:cNvPicPr>
          <p:nvPr/>
        </p:nvPicPr>
        <p:blipFill>
          <a:blip r:embed="rId3"/>
          <a:stretch>
            <a:fillRect/>
          </a:stretch>
        </p:blipFill>
        <p:spPr>
          <a:xfrm>
            <a:off x="8186110" y="2378640"/>
            <a:ext cx="2889754" cy="2889754"/>
          </a:xfrm>
          <a:prstGeom prst="rect">
            <a:avLst/>
          </a:prstGeom>
        </p:spPr>
      </p:pic>
    </p:spTree>
    <p:extLst>
      <p:ext uri="{BB962C8B-B14F-4D97-AF65-F5344CB8AC3E}">
        <p14:creationId xmlns:p14="http://schemas.microsoft.com/office/powerpoint/2010/main" val="3212029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b="1" dirty="0"/>
              <a:t>De stappen van klachtbehandeling</a:t>
            </a:r>
          </a:p>
        </p:txBody>
      </p:sp>
      <p:sp>
        <p:nvSpPr>
          <p:cNvPr id="3" name="Tijdelijke aanduiding voor inhoud 2"/>
          <p:cNvSpPr>
            <a:spLocks noGrp="1"/>
          </p:cNvSpPr>
          <p:nvPr>
            <p:ph idx="1"/>
          </p:nvPr>
        </p:nvSpPr>
        <p:spPr>
          <a:xfrm>
            <a:off x="928498" y="2172875"/>
            <a:ext cx="8640000" cy="4320000"/>
          </a:xfrm>
        </p:spPr>
        <p:txBody>
          <a:bodyPr>
            <a:normAutofit/>
          </a:bodyPr>
          <a:lstStyle/>
          <a:p>
            <a:endParaRPr lang="nl-NL" dirty="0"/>
          </a:p>
        </p:txBody>
      </p:sp>
      <p:sp>
        <p:nvSpPr>
          <p:cNvPr id="6" name="Tijdelijke aanduiding voor dianummer 5"/>
          <p:cNvSpPr>
            <a:spLocks noGrp="1"/>
          </p:cNvSpPr>
          <p:nvPr>
            <p:ph type="sldNum" sz="quarter" idx="12"/>
          </p:nvPr>
        </p:nvSpPr>
        <p:spPr/>
        <p:txBody>
          <a:bodyPr/>
          <a:lstStyle/>
          <a:p>
            <a:fld id="{E2882406-4DDE-D54F-802C-672732B17773}" type="slidenum">
              <a:rPr lang="nl-NL" smtClean="0"/>
              <a:t>5</a:t>
            </a:fld>
            <a:endParaRPr lang="nl-NL" dirty="0"/>
          </a:p>
        </p:txBody>
      </p:sp>
      <p:pic>
        <p:nvPicPr>
          <p:cNvPr id="4" name="Tijdelijke aanduiding voor inhoud 7">
            <a:extLst>
              <a:ext uri="{FF2B5EF4-FFF2-40B4-BE49-F238E27FC236}">
                <a16:creationId xmlns:a16="http://schemas.microsoft.com/office/drawing/2014/main" id="{7BF25AAB-1FB1-95EB-9E5B-7E123D3E81BC}"/>
              </a:ext>
            </a:extLst>
          </p:cNvPr>
          <p:cNvPicPr>
            <a:picLocks noChangeAspect="1"/>
          </p:cNvPicPr>
          <p:nvPr/>
        </p:nvPicPr>
        <p:blipFill>
          <a:blip r:embed="rId3"/>
          <a:stretch>
            <a:fillRect/>
          </a:stretch>
        </p:blipFill>
        <p:spPr>
          <a:xfrm>
            <a:off x="671158" y="2055043"/>
            <a:ext cx="9564698" cy="3535052"/>
          </a:xfrm>
          <a:prstGeom prst="rect">
            <a:avLst/>
          </a:prstGeom>
        </p:spPr>
      </p:pic>
    </p:spTree>
    <p:extLst>
      <p:ext uri="{BB962C8B-B14F-4D97-AF65-F5344CB8AC3E}">
        <p14:creationId xmlns:p14="http://schemas.microsoft.com/office/powerpoint/2010/main" val="211374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EB5C-7273-40B1-A1DF-759971D66209}"/>
              </a:ext>
            </a:extLst>
          </p:cNvPr>
          <p:cNvSpPr>
            <a:spLocks noGrp="1"/>
          </p:cNvSpPr>
          <p:nvPr>
            <p:ph type="title"/>
          </p:nvPr>
        </p:nvSpPr>
        <p:spPr/>
        <p:txBody>
          <a:bodyPr/>
          <a:lstStyle/>
          <a:p>
            <a:pPr algn="ctr"/>
            <a:r>
              <a:rPr lang="nl-NL" b="1" dirty="0"/>
              <a:t>Wat betekent dit voor de praktijk?</a:t>
            </a:r>
          </a:p>
        </p:txBody>
      </p:sp>
      <p:sp>
        <p:nvSpPr>
          <p:cNvPr id="6" name="Tijdelijke aanduiding voor inhoud 5">
            <a:extLst>
              <a:ext uri="{FF2B5EF4-FFF2-40B4-BE49-F238E27FC236}">
                <a16:creationId xmlns:a16="http://schemas.microsoft.com/office/drawing/2014/main" id="{CA3E72E9-C57C-46F5-B616-71039D406A8F}"/>
              </a:ext>
            </a:extLst>
          </p:cNvPr>
          <p:cNvSpPr>
            <a:spLocks noGrp="1"/>
          </p:cNvSpPr>
          <p:nvPr>
            <p:ph idx="1"/>
          </p:nvPr>
        </p:nvSpPr>
        <p:spPr/>
        <p:txBody>
          <a:bodyPr/>
          <a:lstStyle/>
          <a:p>
            <a:pPr marL="285750" indent="-285750">
              <a:buFont typeface="Arial" panose="020B0604020202020204" pitchFamily="34" charset="0"/>
              <a:buChar char="•"/>
            </a:pPr>
            <a:endParaRPr lang="nl-NL" dirty="0">
              <a:solidFill>
                <a:srgbClr val="002060"/>
              </a:solidFill>
            </a:endParaRPr>
          </a:p>
          <a:p>
            <a:pPr marL="0" indent="0">
              <a:buNone/>
            </a:pPr>
            <a:endParaRPr lang="nl-NL" dirty="0">
              <a:solidFill>
                <a:srgbClr val="002060"/>
              </a:solidFill>
            </a:endParaRPr>
          </a:p>
          <a:p>
            <a:endParaRPr lang="nl-NL" dirty="0"/>
          </a:p>
        </p:txBody>
      </p:sp>
      <p:sp>
        <p:nvSpPr>
          <p:cNvPr id="5" name="Tijdelijke aanduiding voor dianummer 4">
            <a:extLst>
              <a:ext uri="{FF2B5EF4-FFF2-40B4-BE49-F238E27FC236}">
                <a16:creationId xmlns:a16="http://schemas.microsoft.com/office/drawing/2014/main" id="{285257A8-7C98-4924-A4E3-B35AF3D47CCD}"/>
              </a:ext>
            </a:extLst>
          </p:cNvPr>
          <p:cNvSpPr>
            <a:spLocks noGrp="1"/>
          </p:cNvSpPr>
          <p:nvPr>
            <p:ph type="sldNum" sz="quarter" idx="12"/>
          </p:nvPr>
        </p:nvSpPr>
        <p:spPr/>
        <p:txBody>
          <a:bodyPr/>
          <a:lstStyle/>
          <a:p>
            <a:fld id="{E2882406-4DDE-D54F-802C-672732B17773}" type="slidenum">
              <a:rPr lang="nl-NL" smtClean="0"/>
              <a:t>6</a:t>
            </a:fld>
            <a:endParaRPr lang="nl-NL"/>
          </a:p>
        </p:txBody>
      </p:sp>
      <p:sp>
        <p:nvSpPr>
          <p:cNvPr id="4" name="Tekstvak 3">
            <a:extLst>
              <a:ext uri="{FF2B5EF4-FFF2-40B4-BE49-F238E27FC236}">
                <a16:creationId xmlns:a16="http://schemas.microsoft.com/office/drawing/2014/main" id="{471D6158-27B8-92D0-E75D-C107920C2D01}"/>
              </a:ext>
            </a:extLst>
          </p:cNvPr>
          <p:cNvSpPr txBox="1"/>
          <p:nvPr/>
        </p:nvSpPr>
        <p:spPr>
          <a:xfrm>
            <a:off x="1488934" y="1825625"/>
            <a:ext cx="9540509" cy="4524315"/>
          </a:xfrm>
          <a:prstGeom prst="rect">
            <a:avLst/>
          </a:prstGeom>
          <a:noFill/>
        </p:spPr>
        <p:txBody>
          <a:bodyPr wrap="square" rtlCol="0">
            <a:spAutoFit/>
          </a:bodyPr>
          <a:lstStyle/>
          <a:p>
            <a:r>
              <a:rPr lang="nl-NL" sz="2400" dirty="0"/>
              <a:t>Chantal werkt bij het klantcontactcentrum van de gemeente. Ze zet regelmatig </a:t>
            </a:r>
            <a:r>
              <a:rPr lang="nl-NL" sz="2400" dirty="0" err="1"/>
              <a:t>terugbelverzoeken</a:t>
            </a:r>
            <a:r>
              <a:rPr lang="nl-NL" sz="2400" dirty="0"/>
              <a:t> uit naar de verschillende afdelingen. Daar heeft de gemeente speciale mailboxen voor. Het valt Chantal op dat als zij een verzoek uitzet naar de WMO-mailbox inwoners vaak nog een keer het KCC bellen en dan aangeven niet te zijn teruggebeld. Dat snapt Chantal ook wel, want ze weet dat ze bij WMO erg onderbezet zijn. </a:t>
            </a:r>
          </a:p>
          <a:p>
            <a:endParaRPr lang="nl-NL" sz="2400" dirty="0"/>
          </a:p>
          <a:p>
            <a:r>
              <a:rPr lang="nl-NL" sz="2400" dirty="0"/>
              <a:t>Als een inwoner een tweede keer belt, biedt Chantal altijd namens de gemeente excuses aan en zet ze het </a:t>
            </a:r>
            <a:r>
              <a:rPr lang="nl-NL" sz="2400" dirty="0" err="1"/>
              <a:t>terugbelverzoek</a:t>
            </a:r>
            <a:r>
              <a:rPr lang="nl-NL" sz="2400" dirty="0"/>
              <a:t> opnieuw uit. Meestal stuurt ze het tweede </a:t>
            </a:r>
            <a:r>
              <a:rPr lang="nl-NL" sz="2400" dirty="0" err="1"/>
              <a:t>terugbelverzoek</a:t>
            </a:r>
            <a:r>
              <a:rPr lang="nl-NL" sz="2400" dirty="0"/>
              <a:t> dan rechtstreeks naar Achmed of Hannie, omdat ze gemerkt heeft dat zij </a:t>
            </a:r>
            <a:r>
              <a:rPr lang="nl-NL" sz="2400" dirty="0" err="1"/>
              <a:t>terugbelverzoeken</a:t>
            </a:r>
            <a:r>
              <a:rPr lang="nl-NL" sz="2400" dirty="0"/>
              <a:t> wél goed oppakken.  </a:t>
            </a:r>
          </a:p>
        </p:txBody>
      </p:sp>
    </p:spTree>
    <p:extLst>
      <p:ext uri="{BB962C8B-B14F-4D97-AF65-F5344CB8AC3E}">
        <p14:creationId xmlns:p14="http://schemas.microsoft.com/office/powerpoint/2010/main" val="110904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EB5C-7273-40B1-A1DF-759971D66209}"/>
              </a:ext>
            </a:extLst>
          </p:cNvPr>
          <p:cNvSpPr>
            <a:spLocks noGrp="1"/>
          </p:cNvSpPr>
          <p:nvPr>
            <p:ph type="title"/>
          </p:nvPr>
        </p:nvSpPr>
        <p:spPr/>
        <p:txBody>
          <a:bodyPr/>
          <a:lstStyle/>
          <a:p>
            <a:pPr algn="ctr"/>
            <a:r>
              <a:rPr lang="nl-NL" b="1" dirty="0"/>
              <a:t>Onvrede herkennen</a:t>
            </a:r>
          </a:p>
        </p:txBody>
      </p:sp>
      <p:sp>
        <p:nvSpPr>
          <p:cNvPr id="6" name="Tijdelijke aanduiding voor inhoud 5">
            <a:extLst>
              <a:ext uri="{FF2B5EF4-FFF2-40B4-BE49-F238E27FC236}">
                <a16:creationId xmlns:a16="http://schemas.microsoft.com/office/drawing/2014/main" id="{CA3E72E9-C57C-46F5-B616-71039D406A8F}"/>
              </a:ext>
            </a:extLst>
          </p:cNvPr>
          <p:cNvSpPr>
            <a:spLocks noGrp="1"/>
          </p:cNvSpPr>
          <p:nvPr>
            <p:ph idx="1"/>
          </p:nvPr>
        </p:nvSpPr>
        <p:spPr>
          <a:xfrm>
            <a:off x="838200" y="1825625"/>
            <a:ext cx="10660582" cy="4667250"/>
          </a:xfrm>
        </p:spPr>
        <p:txBody>
          <a:bodyPr>
            <a:normAutofit/>
          </a:bodyPr>
          <a:lstStyle/>
          <a:p>
            <a:r>
              <a:rPr lang="nl-NL" dirty="0"/>
              <a:t>Kan je als klachtbehandelaar niet alleen</a:t>
            </a:r>
          </a:p>
          <a:p>
            <a:r>
              <a:rPr lang="nl-NL" dirty="0"/>
              <a:t>Betekent dat de organisatie jou als klachtbehandelaar moet kennen</a:t>
            </a:r>
          </a:p>
          <a:p>
            <a:r>
              <a:rPr lang="nl-NL" dirty="0"/>
              <a:t>Betekent dat je van je collega’s vraagt om rode draden in onvrede te herkennen</a:t>
            </a:r>
          </a:p>
          <a:p>
            <a:r>
              <a:rPr lang="nl-NL" dirty="0"/>
              <a:t>Vergt een organisatiecultuur waarin het oké is om de klachtbehandelaar om hulp te vragen</a:t>
            </a:r>
          </a:p>
          <a:p>
            <a:r>
              <a:rPr lang="nl-NL" dirty="0"/>
              <a:t>Vergt een organisatiecultuur waarin het oké is om de klachtbehandelaar te laten weten dat je denkt dat er iets misgaat</a:t>
            </a:r>
          </a:p>
        </p:txBody>
      </p:sp>
      <p:sp>
        <p:nvSpPr>
          <p:cNvPr id="5" name="Tijdelijke aanduiding voor dianummer 4">
            <a:extLst>
              <a:ext uri="{FF2B5EF4-FFF2-40B4-BE49-F238E27FC236}">
                <a16:creationId xmlns:a16="http://schemas.microsoft.com/office/drawing/2014/main" id="{285257A8-7C98-4924-A4E3-B35AF3D47CCD}"/>
              </a:ext>
            </a:extLst>
          </p:cNvPr>
          <p:cNvSpPr>
            <a:spLocks noGrp="1"/>
          </p:cNvSpPr>
          <p:nvPr>
            <p:ph type="sldNum" sz="quarter" idx="12"/>
          </p:nvPr>
        </p:nvSpPr>
        <p:spPr/>
        <p:txBody>
          <a:bodyPr/>
          <a:lstStyle/>
          <a:p>
            <a:fld id="{E2882406-4DDE-D54F-802C-672732B17773}" type="slidenum">
              <a:rPr lang="nl-NL" smtClean="0"/>
              <a:t>7</a:t>
            </a:fld>
            <a:endParaRPr lang="nl-NL"/>
          </a:p>
        </p:txBody>
      </p:sp>
    </p:spTree>
    <p:extLst>
      <p:ext uri="{BB962C8B-B14F-4D97-AF65-F5344CB8AC3E}">
        <p14:creationId xmlns:p14="http://schemas.microsoft.com/office/powerpoint/2010/main" val="1829306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EB5C-7273-40B1-A1DF-759971D66209}"/>
              </a:ext>
            </a:extLst>
          </p:cNvPr>
          <p:cNvSpPr>
            <a:spLocks noGrp="1"/>
          </p:cNvSpPr>
          <p:nvPr>
            <p:ph type="title"/>
          </p:nvPr>
        </p:nvSpPr>
        <p:spPr>
          <a:xfrm>
            <a:off x="838200" y="365125"/>
            <a:ext cx="10515600" cy="663575"/>
          </a:xfrm>
        </p:spPr>
        <p:txBody>
          <a:bodyPr>
            <a:normAutofit fontScale="90000"/>
          </a:bodyPr>
          <a:lstStyle/>
          <a:p>
            <a:pPr algn="ctr"/>
            <a:r>
              <a:rPr lang="nl-NL" b="1" dirty="0"/>
              <a:t>PK in complexe klachten?</a:t>
            </a:r>
          </a:p>
        </p:txBody>
      </p:sp>
      <p:sp>
        <p:nvSpPr>
          <p:cNvPr id="6" name="Tijdelijke aanduiding voor inhoud 5">
            <a:extLst>
              <a:ext uri="{FF2B5EF4-FFF2-40B4-BE49-F238E27FC236}">
                <a16:creationId xmlns:a16="http://schemas.microsoft.com/office/drawing/2014/main" id="{CA3E72E9-C57C-46F5-B616-71039D406A8F}"/>
              </a:ext>
            </a:extLst>
          </p:cNvPr>
          <p:cNvSpPr>
            <a:spLocks noGrp="1"/>
          </p:cNvSpPr>
          <p:nvPr>
            <p:ph idx="1"/>
          </p:nvPr>
        </p:nvSpPr>
        <p:spPr/>
        <p:txBody>
          <a:bodyPr/>
          <a:lstStyle/>
          <a:p>
            <a:pPr marL="285750" indent="-285750">
              <a:buFont typeface="Arial" panose="020B0604020202020204" pitchFamily="34" charset="0"/>
              <a:buChar char="•"/>
            </a:pPr>
            <a:endParaRPr lang="nl-NL" dirty="0">
              <a:solidFill>
                <a:srgbClr val="002060"/>
              </a:solidFill>
            </a:endParaRPr>
          </a:p>
          <a:p>
            <a:pPr marL="0" indent="0">
              <a:buNone/>
            </a:pPr>
            <a:endParaRPr lang="nl-NL" dirty="0">
              <a:solidFill>
                <a:srgbClr val="002060"/>
              </a:solidFill>
            </a:endParaRPr>
          </a:p>
          <a:p>
            <a:endParaRPr lang="nl-NL" dirty="0"/>
          </a:p>
        </p:txBody>
      </p:sp>
      <p:sp>
        <p:nvSpPr>
          <p:cNvPr id="5" name="Tijdelijke aanduiding voor dianummer 4">
            <a:extLst>
              <a:ext uri="{FF2B5EF4-FFF2-40B4-BE49-F238E27FC236}">
                <a16:creationId xmlns:a16="http://schemas.microsoft.com/office/drawing/2014/main" id="{285257A8-7C98-4924-A4E3-B35AF3D47CCD}"/>
              </a:ext>
            </a:extLst>
          </p:cNvPr>
          <p:cNvSpPr>
            <a:spLocks noGrp="1"/>
          </p:cNvSpPr>
          <p:nvPr>
            <p:ph type="sldNum" sz="quarter" idx="12"/>
          </p:nvPr>
        </p:nvSpPr>
        <p:spPr/>
        <p:txBody>
          <a:bodyPr/>
          <a:lstStyle/>
          <a:p>
            <a:fld id="{E2882406-4DDE-D54F-802C-672732B17773}" type="slidenum">
              <a:rPr lang="nl-NL" smtClean="0"/>
              <a:t>8</a:t>
            </a:fld>
            <a:endParaRPr lang="nl-NL"/>
          </a:p>
        </p:txBody>
      </p:sp>
      <p:sp>
        <p:nvSpPr>
          <p:cNvPr id="4" name="Tekstvak 3">
            <a:extLst>
              <a:ext uri="{FF2B5EF4-FFF2-40B4-BE49-F238E27FC236}">
                <a16:creationId xmlns:a16="http://schemas.microsoft.com/office/drawing/2014/main" id="{471D6158-27B8-92D0-E75D-C107920C2D01}"/>
              </a:ext>
            </a:extLst>
          </p:cNvPr>
          <p:cNvSpPr txBox="1"/>
          <p:nvPr/>
        </p:nvSpPr>
        <p:spPr>
          <a:xfrm>
            <a:off x="334736" y="1151845"/>
            <a:ext cx="11789228" cy="6001643"/>
          </a:xfrm>
          <a:prstGeom prst="rect">
            <a:avLst/>
          </a:prstGeom>
          <a:noFill/>
        </p:spPr>
        <p:txBody>
          <a:bodyPr wrap="square" rtlCol="0">
            <a:spAutoFit/>
          </a:bodyPr>
          <a:lstStyle/>
          <a:p>
            <a:r>
              <a:rPr lang="nl-NL" sz="2400" dirty="0"/>
              <a:t>Arjan is klachtbehandelaar bij een gemeente. Hij ontvangt per e-mail een klacht van Henk. De klacht zelf is 6 pagina’s lang, en bevat daarnaast 12 bijlagen, die weer allemaal in aparte </a:t>
            </a:r>
            <a:r>
              <a:rPr lang="nl-NL" sz="2400" dirty="0" err="1"/>
              <a:t>attachments</a:t>
            </a:r>
            <a:r>
              <a:rPr lang="nl-NL" sz="2400" dirty="0"/>
              <a:t> bij de mail zitten. </a:t>
            </a:r>
          </a:p>
          <a:p>
            <a:endParaRPr lang="nl-NL" sz="2400" dirty="0"/>
          </a:p>
          <a:p>
            <a:r>
              <a:rPr lang="nl-NL" sz="2400" dirty="0"/>
              <a:t>Henk is bekend bij de gemeente. Hij heeft al lange tijd een burenconflict. Hij dient zienswijzen en bezwaren in als zijn buren omgevingsvergunningen aanvragen. En belt de gemeente vaak om te melden dat de buren volgens hem handelen in strijd met de APV of de omgevingsvergunning. </a:t>
            </a:r>
          </a:p>
          <a:p>
            <a:endParaRPr lang="nl-NL" sz="2400" dirty="0"/>
          </a:p>
          <a:p>
            <a:r>
              <a:rPr lang="nl-NL" sz="2400" dirty="0"/>
              <a:t>Henk klaagt nu over het gesprek dat hij laatst met een handhaver heeft gehad, die n.a.v. een melding bij hem is langsgekomen. Hij klaagt dat de handhaver niet heeft gehandhaafd, dat de gemeente steeds iedere melding op zich bekijkt in plaats van het feit dat zijn buren stelselmatig problemen veroorzaken, én hij klaagt dat de handhaver hem getutoyeerd heeft. Tot slot klaagt hij dat hij een onduidelijke e-mail heeft ontvangen van de handhaver, en dat de afdeling Handhaving laat reageert op zijn </a:t>
            </a:r>
            <a:r>
              <a:rPr lang="nl-NL" sz="2400" dirty="0" err="1"/>
              <a:t>terugbelverzoeken</a:t>
            </a:r>
            <a:r>
              <a:rPr lang="nl-NL" sz="2400" dirty="0"/>
              <a:t>. </a:t>
            </a:r>
          </a:p>
          <a:p>
            <a:endParaRPr lang="nl-NL" sz="2400" dirty="0"/>
          </a:p>
        </p:txBody>
      </p:sp>
    </p:spTree>
    <p:extLst>
      <p:ext uri="{BB962C8B-B14F-4D97-AF65-F5344CB8AC3E}">
        <p14:creationId xmlns:p14="http://schemas.microsoft.com/office/powerpoint/2010/main" val="4222250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EB5C-7273-40B1-A1DF-759971D66209}"/>
              </a:ext>
            </a:extLst>
          </p:cNvPr>
          <p:cNvSpPr>
            <a:spLocks noGrp="1"/>
          </p:cNvSpPr>
          <p:nvPr>
            <p:ph type="title"/>
          </p:nvPr>
        </p:nvSpPr>
        <p:spPr>
          <a:xfrm>
            <a:off x="838199" y="982663"/>
            <a:ext cx="10515600" cy="663575"/>
          </a:xfrm>
        </p:spPr>
        <p:txBody>
          <a:bodyPr>
            <a:normAutofit fontScale="90000"/>
          </a:bodyPr>
          <a:lstStyle/>
          <a:p>
            <a:pPr algn="ctr"/>
            <a:r>
              <a:rPr lang="nl-NL" b="1" dirty="0"/>
              <a:t>Wat maakt deze klacht complex?</a:t>
            </a:r>
          </a:p>
        </p:txBody>
      </p:sp>
      <p:sp>
        <p:nvSpPr>
          <p:cNvPr id="6" name="Tijdelijke aanduiding voor inhoud 5">
            <a:extLst>
              <a:ext uri="{FF2B5EF4-FFF2-40B4-BE49-F238E27FC236}">
                <a16:creationId xmlns:a16="http://schemas.microsoft.com/office/drawing/2014/main" id="{CA3E72E9-C57C-46F5-B616-71039D406A8F}"/>
              </a:ext>
            </a:extLst>
          </p:cNvPr>
          <p:cNvSpPr>
            <a:spLocks noGrp="1"/>
          </p:cNvSpPr>
          <p:nvPr>
            <p:ph idx="1"/>
          </p:nvPr>
        </p:nvSpPr>
        <p:spPr/>
        <p:txBody>
          <a:bodyPr/>
          <a:lstStyle/>
          <a:p>
            <a:pPr marL="285750" indent="-285750">
              <a:buFont typeface="Arial" panose="020B0604020202020204" pitchFamily="34" charset="0"/>
              <a:buChar char="•"/>
            </a:pPr>
            <a:endParaRPr lang="nl-NL" dirty="0">
              <a:solidFill>
                <a:srgbClr val="002060"/>
              </a:solidFill>
            </a:endParaRPr>
          </a:p>
          <a:p>
            <a:pPr marL="0" indent="0">
              <a:buNone/>
            </a:pPr>
            <a:endParaRPr lang="nl-NL" dirty="0">
              <a:solidFill>
                <a:srgbClr val="002060"/>
              </a:solidFill>
            </a:endParaRPr>
          </a:p>
          <a:p>
            <a:endParaRPr lang="nl-NL" dirty="0"/>
          </a:p>
        </p:txBody>
      </p:sp>
      <p:sp>
        <p:nvSpPr>
          <p:cNvPr id="5" name="Tijdelijke aanduiding voor dianummer 4">
            <a:extLst>
              <a:ext uri="{FF2B5EF4-FFF2-40B4-BE49-F238E27FC236}">
                <a16:creationId xmlns:a16="http://schemas.microsoft.com/office/drawing/2014/main" id="{285257A8-7C98-4924-A4E3-B35AF3D47CCD}"/>
              </a:ext>
            </a:extLst>
          </p:cNvPr>
          <p:cNvSpPr>
            <a:spLocks noGrp="1"/>
          </p:cNvSpPr>
          <p:nvPr>
            <p:ph type="sldNum" sz="quarter" idx="12"/>
          </p:nvPr>
        </p:nvSpPr>
        <p:spPr/>
        <p:txBody>
          <a:bodyPr/>
          <a:lstStyle/>
          <a:p>
            <a:fld id="{E2882406-4DDE-D54F-802C-672732B17773}" type="slidenum">
              <a:rPr lang="nl-NL" smtClean="0"/>
              <a:t>9</a:t>
            </a:fld>
            <a:endParaRPr lang="nl-NL"/>
          </a:p>
        </p:txBody>
      </p:sp>
      <p:sp>
        <p:nvSpPr>
          <p:cNvPr id="4" name="Tekstvak 3">
            <a:extLst>
              <a:ext uri="{FF2B5EF4-FFF2-40B4-BE49-F238E27FC236}">
                <a16:creationId xmlns:a16="http://schemas.microsoft.com/office/drawing/2014/main" id="{471D6158-27B8-92D0-E75D-C107920C2D01}"/>
              </a:ext>
            </a:extLst>
          </p:cNvPr>
          <p:cNvSpPr txBox="1"/>
          <p:nvPr/>
        </p:nvSpPr>
        <p:spPr>
          <a:xfrm>
            <a:off x="1325745" y="2335666"/>
            <a:ext cx="9540509" cy="2308324"/>
          </a:xfrm>
          <a:prstGeom prst="rect">
            <a:avLst/>
          </a:prstGeom>
          <a:noFill/>
        </p:spPr>
        <p:txBody>
          <a:bodyPr wrap="square" rtlCol="0">
            <a:spAutoFit/>
          </a:bodyPr>
          <a:lstStyle/>
          <a:p>
            <a:endParaRPr lang="nl-NL" sz="2400" b="1" dirty="0"/>
          </a:p>
          <a:p>
            <a:pPr marL="342900" indent="-342900">
              <a:buFont typeface="Arial" panose="020B0604020202020204" pitchFamily="34" charset="0"/>
              <a:buChar char="•"/>
            </a:pPr>
            <a:r>
              <a:rPr lang="nl-NL" sz="2400" dirty="0"/>
              <a:t>Veel tekst en klachtonderdelen</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a:t>Verschillende grootte van klachten</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a:t>De klacht hangt samen met andere juridische procedures</a:t>
            </a:r>
          </a:p>
        </p:txBody>
      </p:sp>
    </p:spTree>
    <p:extLst>
      <p:ext uri="{BB962C8B-B14F-4D97-AF65-F5344CB8AC3E}">
        <p14:creationId xmlns:p14="http://schemas.microsoft.com/office/powerpoint/2010/main" val="16811657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ayrkwomxkyaskrwefy2318vuan729o"/>
</p:tagLst>
</file>

<file path=ppt/theme/theme1.xml><?xml version="1.0" encoding="utf-8"?>
<a:theme xmlns:a="http://schemas.openxmlformats.org/drawingml/2006/main" name="Kantoorthema">
  <a:themeElements>
    <a:clrScheme name="Rood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911</Words>
  <Application>Microsoft Office PowerPoint</Application>
  <PresentationFormat>Breedbeeld</PresentationFormat>
  <Paragraphs>77</Paragraphs>
  <Slides>11</Slides>
  <Notes>11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Professionele Klachtbehandeling</vt:lpstr>
      <vt:lpstr>Ombudsvisie PK</vt:lpstr>
      <vt:lpstr>Kijken door de bril van de burger</vt:lpstr>
      <vt:lpstr>De doelen van klachtbehandeling</vt:lpstr>
      <vt:lpstr>De stappen van klachtbehandeling</vt:lpstr>
      <vt:lpstr>Wat betekent dit voor de praktijk?</vt:lpstr>
      <vt:lpstr>Onvrede herkennen</vt:lpstr>
      <vt:lpstr>PK in complexe klachten?</vt:lpstr>
      <vt:lpstr>Wat maakt deze klacht complex?</vt:lpstr>
      <vt:lpstr>Verken ook bij complexe klachten het probleem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Toelichting rol adviseurs PK &amp; AGK</dc:title>
  <dc:creator>Natalia Molina Espeleta</dc:creator>
  <cp:lastModifiedBy>Natalia Molina Espeleta</cp:lastModifiedBy>
  <cp:revision>58</cp:revision>
  <dcterms:created xsi:type="dcterms:W3CDTF">2023-10-24T07:59:10Z</dcterms:created>
  <dcterms:modified xsi:type="dcterms:W3CDTF">2024-10-10T10:12:53Z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a622bf-1481-4b47-a9fb-f104e18d2637_Enabled">
    <vt:lpwstr>true</vt:lpwstr>
  </property>
  <property fmtid="{D5CDD505-2E9C-101B-9397-08002B2CF9AE}" pid="3" name="MSIP_Label_4da622bf-1481-4b47-a9fb-f104e18d2637_SetDate">
    <vt:lpwstr>2023-10-24T08:28:25Z</vt:lpwstr>
  </property>
  <property fmtid="{D5CDD505-2E9C-101B-9397-08002B2CF9AE}" pid="4" name="MSIP_Label_4da622bf-1481-4b47-a9fb-f104e18d2637_Method">
    <vt:lpwstr>Standard</vt:lpwstr>
  </property>
  <property fmtid="{D5CDD505-2E9C-101B-9397-08002B2CF9AE}" pid="5" name="MSIP_Label_4da622bf-1481-4b47-a9fb-f104e18d2637_Name">
    <vt:lpwstr>Intern</vt:lpwstr>
  </property>
  <property fmtid="{D5CDD505-2E9C-101B-9397-08002B2CF9AE}" pid="6" name="MSIP_Label_4da622bf-1481-4b47-a9fb-f104e18d2637_SiteId">
    <vt:lpwstr>3e31fc15-4937-4b19-ada2-a8c88292d411</vt:lpwstr>
  </property>
  <property fmtid="{D5CDD505-2E9C-101B-9397-08002B2CF9AE}" pid="7" name="MSIP_Label_4da622bf-1481-4b47-a9fb-f104e18d2637_ActionId">
    <vt:lpwstr>b7fa757c-c9d8-44cd-a5cd-34cc977d5f98</vt:lpwstr>
  </property>
  <property fmtid="{D5CDD505-2E9C-101B-9397-08002B2CF9AE}" pid="8" name="MSIP_Label_4da622bf-1481-4b47-a9fb-f104e18d2637_ContentBits">
    <vt:lpwstr>0</vt:lpwstr>
  </property>
</Properties>
</file>